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57" r:id="rId4"/>
    <p:sldId id="260" r:id="rId5"/>
    <p:sldId id="259" r:id="rId6"/>
    <p:sldId id="263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52" d="100"/>
          <a:sy n="52" d="100"/>
        </p:scale>
        <p:origin x="67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82261A4-1334-4F79-9657-4ACD7DAF2BFB}" type="datetimeFigureOut">
              <a:rPr lang="hu-HU" smtClean="0"/>
              <a:pPr/>
              <a:t>2022. 08. 03.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2492CF1-7305-4602-B509-FF2EABEC6435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59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1A4-1334-4F79-9657-4ACD7DAF2BFB}" type="datetimeFigureOut">
              <a:rPr lang="hu-HU" smtClean="0"/>
              <a:pPr/>
              <a:t>2022. 08. 03.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2CF1-7305-4602-B509-FF2EABEC64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82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1A4-1334-4F79-9657-4ACD7DAF2BFB}" type="datetimeFigureOut">
              <a:rPr lang="hu-HU" smtClean="0"/>
              <a:pPr/>
              <a:t>2022. 08. 03.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2CF1-7305-4602-B509-FF2EABEC6435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247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1A4-1334-4F79-9657-4ACD7DAF2BFB}" type="datetimeFigureOut">
              <a:rPr lang="hu-HU" smtClean="0"/>
              <a:pPr/>
              <a:t>2022. 08. 03.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2CF1-7305-4602-B509-FF2EABEC643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29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1A4-1334-4F79-9657-4ACD7DAF2BFB}" type="datetimeFigureOut">
              <a:rPr lang="hu-HU" smtClean="0"/>
              <a:pPr/>
              <a:t>2022. 08. 03.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2CF1-7305-4602-B509-FF2EABEC64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80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1A4-1334-4F79-9657-4ACD7DAF2BFB}" type="datetimeFigureOut">
              <a:rPr lang="hu-HU" smtClean="0"/>
              <a:pPr/>
              <a:t>2022. 08. 03.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2CF1-7305-4602-B509-FF2EABEC643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60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1A4-1334-4F79-9657-4ACD7DAF2BFB}" type="datetimeFigureOut">
              <a:rPr lang="hu-HU" smtClean="0"/>
              <a:pPr/>
              <a:t>2022. 08. 03.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2CF1-7305-4602-B509-FF2EABEC6435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149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1A4-1334-4F79-9657-4ACD7DAF2BFB}" type="datetimeFigureOut">
              <a:rPr lang="hu-HU" smtClean="0"/>
              <a:pPr/>
              <a:t>2022. 08. 03.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2CF1-7305-4602-B509-FF2EABEC6435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485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1A4-1334-4F79-9657-4ACD7DAF2BFB}" type="datetimeFigureOut">
              <a:rPr lang="hu-HU" smtClean="0"/>
              <a:pPr/>
              <a:t>2022. 08. 03.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2CF1-7305-4602-B509-FF2EABEC6435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1A4-1334-4F79-9657-4ACD7DAF2BFB}" type="datetimeFigureOut">
              <a:rPr lang="hu-HU" smtClean="0"/>
              <a:pPr/>
              <a:t>2022. 08. 03.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2CF1-7305-4602-B509-FF2EABEC64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530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1A4-1334-4F79-9657-4ACD7DAF2BFB}" type="datetimeFigureOut">
              <a:rPr lang="hu-HU" smtClean="0"/>
              <a:pPr/>
              <a:t>2022. 08. 03.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2CF1-7305-4602-B509-FF2EABEC6435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65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1A4-1334-4F79-9657-4ACD7DAF2BFB}" type="datetimeFigureOut">
              <a:rPr lang="hu-HU" smtClean="0"/>
              <a:pPr/>
              <a:t>2022. 08. 03.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2CF1-7305-4602-B509-FF2EABEC6435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45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1A4-1334-4F79-9657-4ACD7DAF2BFB}" type="datetimeFigureOut">
              <a:rPr lang="hu-HU" smtClean="0"/>
              <a:pPr/>
              <a:t>2022. 08. 03.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2CF1-7305-4602-B509-FF2EABEC6435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3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1A4-1334-4F79-9657-4ACD7DAF2BFB}" type="datetimeFigureOut">
              <a:rPr lang="hu-HU" smtClean="0"/>
              <a:pPr/>
              <a:t>2022. 08. 03.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2CF1-7305-4602-B509-FF2EABEC6435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22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1A4-1334-4F79-9657-4ACD7DAF2BFB}" type="datetimeFigureOut">
              <a:rPr lang="hu-HU" smtClean="0"/>
              <a:pPr/>
              <a:t>2022. 08. 03.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2CF1-7305-4602-B509-FF2EABEC64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195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1A4-1334-4F79-9657-4ACD7DAF2BFB}" type="datetimeFigureOut">
              <a:rPr lang="hu-HU" smtClean="0"/>
              <a:pPr/>
              <a:t>2022. 08. 03.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2CF1-7305-4602-B509-FF2EABEC6435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76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1A4-1334-4F79-9657-4ACD7DAF2BFB}" type="datetimeFigureOut">
              <a:rPr lang="hu-HU" smtClean="0"/>
              <a:pPr/>
              <a:t>2022. 08. 03.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2CF1-7305-4602-B509-FF2EABEC64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666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2261A4-1334-4F79-9657-4ACD7DAF2BFB}" type="datetimeFigureOut">
              <a:rPr lang="hu-HU" smtClean="0"/>
              <a:pPr/>
              <a:t>2022. 08. 03.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492CF1-7305-4602-B509-FF2EABEC64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059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>
                <a:latin typeface="Century Gothic" pitchFamily="34" charset="0"/>
              </a:rPr>
              <a:t>GÁRDONYI GÉZA: </a:t>
            </a:r>
            <a:br>
              <a:rPr lang="hu-HU" b="1" dirty="0">
                <a:latin typeface="Century Gothic" pitchFamily="34" charset="0"/>
              </a:rPr>
            </a:br>
            <a:r>
              <a:rPr lang="hu-HU" b="1" dirty="0">
                <a:latin typeface="Century Gothic" pitchFamily="34" charset="0"/>
              </a:rPr>
              <a:t>EGRI CSILLAGOK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92398" y="3432517"/>
            <a:ext cx="6815669" cy="1730326"/>
          </a:xfrm>
        </p:spPr>
        <p:txBody>
          <a:bodyPr>
            <a:normAutofit fontScale="92500"/>
          </a:bodyPr>
          <a:lstStyle/>
          <a:p>
            <a:r>
              <a:rPr lang="hu-HU" sz="5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MŰFAJ, KELETKEZÉS, HELY, IDŐ</a:t>
            </a:r>
          </a:p>
          <a:p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617162406"/>
      </p:ext>
    </p:extLst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 regény forrása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b="1" dirty="0"/>
              <a:t>Gárdonyi Géza forrásai közt a legfontosabb és a legismertebb: </a:t>
            </a:r>
          </a:p>
          <a:p>
            <a:r>
              <a:rPr lang="hu-HU" sz="2800" b="1" u="sng" dirty="0"/>
              <a:t>Tinódi</a:t>
            </a:r>
            <a:r>
              <a:rPr lang="hu-HU" sz="2800" b="1" dirty="0"/>
              <a:t> </a:t>
            </a:r>
            <a:r>
              <a:rPr lang="hu-HU" sz="2800" b="1" u="sng" dirty="0"/>
              <a:t>Lantos</a:t>
            </a:r>
            <a:r>
              <a:rPr lang="hu-HU" sz="2800" b="1" dirty="0"/>
              <a:t> </a:t>
            </a:r>
            <a:r>
              <a:rPr lang="hu-HU" sz="2800" b="1" u="sng" dirty="0"/>
              <a:t>Sebestyén</a:t>
            </a:r>
            <a:r>
              <a:rPr lang="hu-HU" sz="2800" b="1" dirty="0"/>
              <a:t> </a:t>
            </a:r>
            <a:r>
              <a:rPr lang="hu-HU" sz="2800" b="1" u="sng" dirty="0"/>
              <a:t>Egervár</a:t>
            </a:r>
            <a:r>
              <a:rPr lang="hu-HU" sz="2800" b="1" dirty="0"/>
              <a:t> </a:t>
            </a:r>
            <a:r>
              <a:rPr lang="hu-HU" sz="2800" b="1" u="sng" dirty="0" err="1"/>
              <a:t>viadaljáról</a:t>
            </a:r>
            <a:r>
              <a:rPr lang="hu-HU" sz="2800" b="1" dirty="0"/>
              <a:t>  írt éneke, valamint az ebből készült </a:t>
            </a:r>
            <a:r>
              <a:rPr lang="hu-HU" sz="2800" b="1" u="sng" dirty="0"/>
              <a:t>Eger</a:t>
            </a:r>
            <a:r>
              <a:rPr lang="hu-HU" sz="2800" b="1" dirty="0"/>
              <a:t> </a:t>
            </a:r>
            <a:r>
              <a:rPr lang="hu-HU" sz="2800" b="1" u="sng" dirty="0"/>
              <a:t>summája</a:t>
            </a:r>
            <a:r>
              <a:rPr lang="hu-HU" sz="2800" b="1" dirty="0"/>
              <a:t>. </a:t>
            </a:r>
          </a:p>
          <a:p>
            <a:r>
              <a:rPr lang="hu-HU" sz="2800" b="1" dirty="0"/>
              <a:t>Mindkettő </a:t>
            </a:r>
            <a:r>
              <a:rPr lang="hu-HU" sz="2800" b="1" u="sng" dirty="0"/>
              <a:t>1553-ban</a:t>
            </a:r>
            <a:r>
              <a:rPr lang="hu-HU" sz="2800" b="1" dirty="0"/>
              <a:t> íródott.</a:t>
            </a:r>
          </a:p>
          <a:p>
            <a:r>
              <a:rPr lang="hu-HU" sz="2800" b="1" dirty="0"/>
              <a:t>Nézz utána, ki volt Tinódi Lantos Sebestyén!</a:t>
            </a:r>
          </a:p>
          <a:p>
            <a:endParaRPr lang="hu-HU" dirty="0"/>
          </a:p>
        </p:txBody>
      </p:sp>
    </p:spTree>
  </p:cSld>
  <p:clrMapOvr>
    <a:masterClrMapping/>
  </p:clrMapOvr>
  <p:transition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43616"/>
          </a:xfrm>
        </p:spPr>
        <p:txBody>
          <a:bodyPr>
            <a:normAutofit fontScale="90000"/>
          </a:bodyPr>
          <a:lstStyle/>
          <a:p>
            <a:r>
              <a:rPr lang="hu-HU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 regény keletkezése, népszerűsége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152357"/>
            <a:ext cx="9601196" cy="3995225"/>
          </a:xfrm>
        </p:spPr>
        <p:txBody>
          <a:bodyPr>
            <a:normAutofit lnSpcReduction="10000"/>
          </a:bodyPr>
          <a:lstStyle/>
          <a:p>
            <a:endParaRPr lang="hu-HU" dirty="0"/>
          </a:p>
          <a:p>
            <a:r>
              <a:rPr lang="hu-HU" sz="2600" b="1" dirty="0"/>
              <a:t> </a:t>
            </a:r>
            <a:r>
              <a:rPr lang="hu-HU" sz="2800" b="1" dirty="0"/>
              <a:t>A művet Gárdonyi </a:t>
            </a:r>
            <a:r>
              <a:rPr lang="hu-HU" sz="2800" b="1" u="sng" dirty="0"/>
              <a:t>Egerben</a:t>
            </a:r>
            <a:r>
              <a:rPr lang="hu-HU" sz="2800" b="1" dirty="0"/>
              <a:t> írta az </a:t>
            </a:r>
            <a:r>
              <a:rPr lang="hu-HU" sz="2800" b="1" u="sng" dirty="0"/>
              <a:t>1800-as</a:t>
            </a:r>
            <a:r>
              <a:rPr lang="hu-HU" sz="2800" b="1" dirty="0"/>
              <a:t> évek végén</a:t>
            </a:r>
          </a:p>
          <a:p>
            <a:r>
              <a:rPr lang="hu-HU" sz="2800" b="1" u="sng" dirty="0"/>
              <a:t>1899-ben</a:t>
            </a:r>
            <a:r>
              <a:rPr lang="hu-HU" sz="2800" b="1" dirty="0"/>
              <a:t> </a:t>
            </a:r>
            <a:r>
              <a:rPr lang="hu-HU" sz="2800" b="1" u="sng" dirty="0"/>
              <a:t>folyóiratban</a:t>
            </a:r>
            <a:r>
              <a:rPr lang="hu-HU" sz="2800" b="1" dirty="0"/>
              <a:t> folytatásokban jelent meg.</a:t>
            </a:r>
          </a:p>
          <a:p>
            <a:r>
              <a:rPr lang="hu-HU" sz="2800" b="1" u="sng" dirty="0"/>
              <a:t>1901-ben</a:t>
            </a:r>
            <a:r>
              <a:rPr lang="hu-HU" sz="2800" b="1" dirty="0"/>
              <a:t> jelent meg először </a:t>
            </a:r>
            <a:r>
              <a:rPr lang="hu-HU" sz="2800" b="1" u="sng" dirty="0"/>
              <a:t>könyv</a:t>
            </a:r>
            <a:r>
              <a:rPr lang="hu-HU" sz="2800" b="1" dirty="0"/>
              <a:t> alakjában.</a:t>
            </a:r>
          </a:p>
          <a:p>
            <a:r>
              <a:rPr lang="hu-HU" sz="2800" b="1" dirty="0"/>
              <a:t>2005-ben „</a:t>
            </a:r>
            <a:r>
              <a:rPr lang="hu-HU" sz="2800" b="1" u="sng" dirty="0"/>
              <a:t>A</a:t>
            </a:r>
            <a:r>
              <a:rPr lang="hu-HU" sz="2800" b="1" dirty="0"/>
              <a:t> </a:t>
            </a:r>
            <a:r>
              <a:rPr lang="hu-HU" sz="2800" b="1" u="sng" dirty="0"/>
              <a:t>Nagy</a:t>
            </a:r>
            <a:r>
              <a:rPr lang="hu-HU" sz="2800" b="1" dirty="0"/>
              <a:t> </a:t>
            </a:r>
            <a:r>
              <a:rPr lang="hu-HU" sz="2800" b="1" u="sng" dirty="0"/>
              <a:t>Könyv</a:t>
            </a:r>
            <a:r>
              <a:rPr lang="hu-HU" sz="2800" b="1" dirty="0"/>
              <a:t>” elnevezésű országos felmérésen, aminek a célja Magyarország legnépszerűbb regényének megválasztása volt, a </a:t>
            </a:r>
            <a:r>
              <a:rPr lang="hu-HU" sz="2800" b="1" u="sng" dirty="0"/>
              <a:t>Magyarország</a:t>
            </a:r>
            <a:r>
              <a:rPr lang="hu-HU" sz="2800" b="1" dirty="0"/>
              <a:t> </a:t>
            </a:r>
            <a:r>
              <a:rPr lang="hu-HU" sz="2800" b="1" u="sng" dirty="0"/>
              <a:t>legkedveltebb</a:t>
            </a:r>
            <a:r>
              <a:rPr lang="hu-HU" sz="2800" b="1" dirty="0"/>
              <a:t> </a:t>
            </a:r>
            <a:r>
              <a:rPr lang="hu-HU" sz="2800" b="1" u="sng" dirty="0"/>
              <a:t>regénye</a:t>
            </a:r>
            <a:r>
              <a:rPr lang="hu-HU" sz="2800" b="1" dirty="0"/>
              <a:t> </a:t>
            </a:r>
            <a:r>
              <a:rPr lang="hu-HU" sz="2800" b="1" u="sng" dirty="0"/>
              <a:t>2005</a:t>
            </a:r>
            <a:r>
              <a:rPr lang="hu-HU" sz="2800" b="1" dirty="0"/>
              <a:t> címet nyerte el.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748968"/>
      </p:ext>
    </p:extLst>
  </p:cSld>
  <p:clrMapOvr>
    <a:masterClrMapping/>
  </p:clrMapOvr>
  <p:transition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787791"/>
            <a:ext cx="9601196" cy="1012874"/>
          </a:xfrm>
        </p:spPr>
        <p:txBody>
          <a:bodyPr>
            <a:normAutofit/>
          </a:bodyPr>
          <a:lstStyle/>
          <a:p>
            <a:r>
              <a:rPr lang="hu-HU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 regény műfaja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871003"/>
            <a:ext cx="9601196" cy="4004866"/>
          </a:xfrm>
        </p:spPr>
        <p:txBody>
          <a:bodyPr>
            <a:noAutofit/>
          </a:bodyPr>
          <a:lstStyle/>
          <a:p>
            <a:r>
              <a:rPr lang="hu-HU" sz="2800" b="1" dirty="0"/>
              <a:t>A </a:t>
            </a:r>
            <a:r>
              <a:rPr lang="hu-HU" sz="2800" b="1" u="sng" dirty="0"/>
              <a:t>regény</a:t>
            </a:r>
            <a:r>
              <a:rPr lang="hu-HU" sz="2800" b="1" dirty="0"/>
              <a:t> </a:t>
            </a:r>
            <a:r>
              <a:rPr lang="hu-HU" sz="2800" b="1" u="sng" dirty="0"/>
              <a:t>típusai</a:t>
            </a:r>
            <a:r>
              <a:rPr lang="hu-HU" sz="2800" b="1" dirty="0"/>
              <a:t> közül ez a mű egyrészt:</a:t>
            </a:r>
          </a:p>
          <a:p>
            <a:r>
              <a:rPr lang="hu-HU" sz="2800" b="1" u="sng" dirty="0"/>
              <a:t>történelmi</a:t>
            </a:r>
            <a:r>
              <a:rPr lang="hu-HU" sz="2800" b="1" dirty="0"/>
              <a:t> regény – mert a hősi és dicső magyar történelmi múltról szól,</a:t>
            </a:r>
          </a:p>
          <a:p>
            <a:r>
              <a:rPr lang="hu-HU" sz="2800" b="1" dirty="0"/>
              <a:t>másrészt </a:t>
            </a:r>
            <a:r>
              <a:rPr lang="hu-HU" sz="2800" b="1" u="sng" dirty="0"/>
              <a:t>ifjúsági</a:t>
            </a:r>
            <a:r>
              <a:rPr lang="hu-HU" sz="2800" b="1" dirty="0"/>
              <a:t> regény – mert tanító-nevelő célzatú olvasmány, a fiatalok számára is érthető nyelven, olvasmányosan írva,</a:t>
            </a:r>
          </a:p>
          <a:p>
            <a:r>
              <a:rPr lang="hu-HU" sz="2800" b="1" dirty="0"/>
              <a:t>harmadrészt </a:t>
            </a:r>
            <a:r>
              <a:rPr lang="hu-HU" sz="2800" b="1" u="sng" dirty="0"/>
              <a:t>szerelmi</a:t>
            </a:r>
            <a:r>
              <a:rPr lang="hu-HU" sz="2800" b="1" dirty="0"/>
              <a:t> történet – a két említett főhős szerelmének kibontakozását követhetjük nyomon.</a:t>
            </a:r>
          </a:p>
        </p:txBody>
      </p:sp>
    </p:spTree>
  </p:cSld>
  <p:clrMapOvr>
    <a:masterClrMapping/>
  </p:clrMapOvr>
  <p:transition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29548"/>
          </a:xfrm>
        </p:spPr>
        <p:txBody>
          <a:bodyPr>
            <a:normAutofit/>
          </a:bodyPr>
          <a:lstStyle/>
          <a:p>
            <a:r>
              <a:rPr lang="hu-HU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 regény ideje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039815"/>
            <a:ext cx="9601196" cy="4135902"/>
          </a:xfrm>
        </p:spPr>
        <p:txBody>
          <a:bodyPr>
            <a:noAutofit/>
          </a:bodyPr>
          <a:lstStyle/>
          <a:p>
            <a:r>
              <a:rPr lang="hu-HU" sz="2800" b="1" u="sng" dirty="0"/>
              <a:t>Mikor játszódik </a:t>
            </a:r>
            <a:r>
              <a:rPr lang="hu-HU" sz="2800" b="1" dirty="0"/>
              <a:t>az Egri csillagok című regény?</a:t>
            </a:r>
          </a:p>
          <a:p>
            <a:r>
              <a:rPr lang="hu-HU" sz="2800" b="1" dirty="0"/>
              <a:t>A történet </a:t>
            </a:r>
            <a:r>
              <a:rPr lang="hu-HU" sz="2800" b="1" u="sng" dirty="0"/>
              <a:t>1533-ban </a:t>
            </a:r>
            <a:r>
              <a:rPr lang="hu-HU" sz="2800" b="1" dirty="0"/>
              <a:t>indul, és az </a:t>
            </a:r>
            <a:r>
              <a:rPr lang="hu-HU" sz="2800" b="1" u="sng" dirty="0"/>
              <a:t>1552-ben </a:t>
            </a:r>
            <a:r>
              <a:rPr lang="hu-HU" sz="2800" b="1" dirty="0"/>
              <a:t>fejeződik be.</a:t>
            </a:r>
          </a:p>
          <a:p>
            <a:r>
              <a:rPr lang="hu-HU" sz="2800" b="1" dirty="0"/>
              <a:t>1533-ban egy vidéki jelenettel kezdődik, itt megismeri az olvasó a két főszereplőt, </a:t>
            </a:r>
            <a:r>
              <a:rPr lang="hu-HU" sz="2800" b="1" u="sng" dirty="0"/>
              <a:t>Bornemissza</a:t>
            </a:r>
            <a:r>
              <a:rPr lang="hu-HU" sz="2800" b="1" dirty="0"/>
              <a:t> </a:t>
            </a:r>
            <a:r>
              <a:rPr lang="hu-HU" sz="2800" b="1" u="sng" dirty="0"/>
              <a:t>Gergelyt</a:t>
            </a:r>
            <a:r>
              <a:rPr lang="hu-HU" sz="2800" b="1" dirty="0"/>
              <a:t> és  </a:t>
            </a:r>
            <a:r>
              <a:rPr lang="hu-HU" sz="2800" b="1" u="sng" dirty="0"/>
              <a:t>Cecei</a:t>
            </a:r>
            <a:r>
              <a:rPr lang="hu-HU" sz="2800" b="1" dirty="0"/>
              <a:t> </a:t>
            </a:r>
            <a:r>
              <a:rPr lang="hu-HU" sz="2800" b="1" u="sng" dirty="0"/>
              <a:t>Évát</a:t>
            </a:r>
            <a:r>
              <a:rPr lang="hu-HU" sz="2800" b="1" dirty="0"/>
              <a:t> még kisgyermekként.</a:t>
            </a:r>
          </a:p>
          <a:p>
            <a:r>
              <a:rPr lang="hu-HU" sz="2800" b="1" dirty="0"/>
              <a:t>1552-ben pedig az egri vár hős győzelmének eseményeivel zárul – itt harcoknak a hazáért, Gergely az egri várvédők egyik hőse.</a:t>
            </a:r>
          </a:p>
        </p:txBody>
      </p:sp>
    </p:spTree>
    <p:extLst>
      <p:ext uri="{BB962C8B-B14F-4D97-AF65-F5344CB8AC3E}">
        <p14:creationId xmlns:p14="http://schemas.microsoft.com/office/powerpoint/2010/main" val="2848273056"/>
      </p:ext>
    </p:extLst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 történelmi háttér</a:t>
            </a:r>
            <a:endParaRPr lang="hu-HU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2800" b="1" dirty="0"/>
              <a:t>Magyarország </a:t>
            </a:r>
            <a:r>
              <a:rPr lang="hu-HU" sz="2800" b="1" u="sng" dirty="0"/>
              <a:t>három</a:t>
            </a:r>
            <a:r>
              <a:rPr lang="hu-HU" sz="2800" b="1" dirty="0"/>
              <a:t> </a:t>
            </a:r>
            <a:r>
              <a:rPr lang="hu-HU" sz="2800" b="1" u="sng" dirty="0"/>
              <a:t>részre</a:t>
            </a:r>
            <a:r>
              <a:rPr lang="hu-HU" sz="2800" b="1" dirty="0"/>
              <a:t> </a:t>
            </a:r>
            <a:r>
              <a:rPr lang="hu-HU" sz="2800" b="1" u="sng" dirty="0"/>
              <a:t>szakadt</a:t>
            </a:r>
            <a:r>
              <a:rPr lang="hu-HU" sz="2800" b="1" dirty="0"/>
              <a:t> ebben a korban:  az Erdélyi Fejedelemségre, a Magyar Királyságra és a török által meghódított területre</a:t>
            </a:r>
          </a:p>
          <a:p>
            <a:r>
              <a:rPr lang="hu-HU" sz="2800" b="1" u="sng" dirty="0"/>
              <a:t>1526-ban</a:t>
            </a:r>
            <a:r>
              <a:rPr lang="hu-HU" sz="2800" b="1" dirty="0"/>
              <a:t> a törökök ellen elveszítjük </a:t>
            </a:r>
            <a:r>
              <a:rPr lang="hu-HU" sz="2800" b="1" u="sng" dirty="0"/>
              <a:t>Mohácsot</a:t>
            </a:r>
            <a:r>
              <a:rPr lang="hu-HU" sz="2800" b="1" dirty="0"/>
              <a:t> – ez az emlékezetes mohácsi vész. A török bevonul hazánkba.</a:t>
            </a:r>
          </a:p>
          <a:p>
            <a:r>
              <a:rPr lang="hu-HU" sz="2800" b="1" u="sng" dirty="0"/>
              <a:t>1541-ben</a:t>
            </a:r>
            <a:r>
              <a:rPr lang="hu-HU" sz="2800" b="1" dirty="0"/>
              <a:t> </a:t>
            </a:r>
            <a:r>
              <a:rPr lang="hu-HU" sz="2800" b="1" u="sng" dirty="0"/>
              <a:t>elveszik</a:t>
            </a:r>
            <a:r>
              <a:rPr lang="hu-HU" sz="2800" b="1" dirty="0"/>
              <a:t> a főváros, </a:t>
            </a:r>
            <a:r>
              <a:rPr lang="hu-HU" sz="2800" b="1" u="sng" dirty="0"/>
              <a:t>Buda</a:t>
            </a:r>
            <a:r>
              <a:rPr lang="hu-HU" sz="2800" b="1" dirty="0"/>
              <a:t>.</a:t>
            </a:r>
          </a:p>
          <a:p>
            <a:r>
              <a:rPr lang="hu-HU" sz="2800" b="1" dirty="0"/>
              <a:t>Az 1540-es években sorban esnek el a magyar végvárak, pl. Esztergom, Pécs, Szeged.</a:t>
            </a:r>
          </a:p>
          <a:p>
            <a:endParaRPr lang="hu-HU" sz="2800" b="1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844062"/>
            <a:ext cx="9601196" cy="1209821"/>
          </a:xfrm>
        </p:spPr>
        <p:txBody>
          <a:bodyPr>
            <a:normAutofit/>
          </a:bodyPr>
          <a:lstStyle/>
          <a:p>
            <a:r>
              <a:rPr lang="hu-HU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Helyszínek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969477"/>
            <a:ext cx="9601196" cy="4079631"/>
          </a:xfrm>
        </p:spPr>
        <p:txBody>
          <a:bodyPr>
            <a:normAutofit/>
          </a:bodyPr>
          <a:lstStyle/>
          <a:p>
            <a:r>
              <a:rPr lang="hu-HU" b="1" dirty="0"/>
              <a:t>A négy részben </a:t>
            </a:r>
            <a:r>
              <a:rPr lang="hu-HU" b="1" u="sng" dirty="0"/>
              <a:t>sok</a:t>
            </a:r>
            <a:r>
              <a:rPr lang="hu-HU" b="1" dirty="0"/>
              <a:t> </a:t>
            </a:r>
            <a:r>
              <a:rPr lang="hu-HU" b="1" u="sng" dirty="0"/>
              <a:t>magyar</a:t>
            </a:r>
            <a:r>
              <a:rPr lang="hu-HU" b="1" dirty="0"/>
              <a:t> és </a:t>
            </a:r>
            <a:r>
              <a:rPr lang="hu-HU" b="1" u="sng" dirty="0"/>
              <a:t>külföldi</a:t>
            </a:r>
            <a:r>
              <a:rPr lang="hu-HU" b="1" dirty="0"/>
              <a:t> helyszínt felvonultat az író.</a:t>
            </a:r>
          </a:p>
          <a:p>
            <a:r>
              <a:rPr lang="hu-HU" b="1" dirty="0"/>
              <a:t>A történet a </a:t>
            </a:r>
            <a:r>
              <a:rPr lang="hu-HU" b="1" u="sng" dirty="0"/>
              <a:t>Mecsek</a:t>
            </a:r>
            <a:r>
              <a:rPr lang="hu-HU" b="1" dirty="0"/>
              <a:t> </a:t>
            </a:r>
            <a:r>
              <a:rPr lang="hu-HU" b="1" u="sng" dirty="0"/>
              <a:t>alján</a:t>
            </a:r>
            <a:r>
              <a:rPr lang="hu-HU" b="1" dirty="0"/>
              <a:t>, a mai Baranya területén kezdődik, szerepel benne </a:t>
            </a:r>
            <a:r>
              <a:rPr lang="hu-HU" b="1" u="sng" dirty="0"/>
              <a:t>Szigetvár</a:t>
            </a:r>
            <a:r>
              <a:rPr lang="hu-HU" b="1" dirty="0"/>
              <a:t>.</a:t>
            </a:r>
          </a:p>
          <a:p>
            <a:r>
              <a:rPr lang="hu-HU" b="1" dirty="0"/>
              <a:t>Sok jelenet </a:t>
            </a:r>
            <a:r>
              <a:rPr lang="hu-HU" b="1" u="sng" dirty="0"/>
              <a:t>útközben</a:t>
            </a:r>
            <a:r>
              <a:rPr lang="hu-HU" b="1" dirty="0"/>
              <a:t> játszódik, a </a:t>
            </a:r>
            <a:r>
              <a:rPr lang="hu-HU" b="1" u="sng" dirty="0"/>
              <a:t>magyar</a:t>
            </a:r>
            <a:r>
              <a:rPr lang="hu-HU" b="1" dirty="0"/>
              <a:t> </a:t>
            </a:r>
            <a:r>
              <a:rPr lang="hu-HU" b="1" u="sng" dirty="0"/>
              <a:t>falvak</a:t>
            </a:r>
            <a:r>
              <a:rPr lang="hu-HU" b="1" dirty="0"/>
              <a:t> </a:t>
            </a:r>
            <a:r>
              <a:rPr lang="hu-HU" b="1" u="sng" dirty="0"/>
              <a:t>közt</a:t>
            </a:r>
            <a:r>
              <a:rPr lang="hu-HU" b="1" dirty="0"/>
              <a:t>. Benne van </a:t>
            </a:r>
            <a:r>
              <a:rPr lang="hu-HU" b="1" u="sng" dirty="0"/>
              <a:t>Buda</a:t>
            </a:r>
            <a:r>
              <a:rPr lang="hu-HU" b="1" dirty="0"/>
              <a:t> eleste.</a:t>
            </a:r>
          </a:p>
          <a:p>
            <a:r>
              <a:rPr lang="hu-HU" b="1" dirty="0"/>
              <a:t>A harmadik részben Gergely egy </a:t>
            </a:r>
            <a:r>
              <a:rPr lang="hu-HU" b="1" u="sng" dirty="0"/>
              <a:t>erdélyi</a:t>
            </a:r>
            <a:r>
              <a:rPr lang="hu-HU" b="1" dirty="0"/>
              <a:t> </a:t>
            </a:r>
            <a:r>
              <a:rPr lang="hu-HU" b="1" u="sng" dirty="0"/>
              <a:t>faluból</a:t>
            </a:r>
            <a:r>
              <a:rPr lang="hu-HU" b="1" dirty="0"/>
              <a:t> szökteti meg szerelmét, és a törökországi </a:t>
            </a:r>
            <a:r>
              <a:rPr lang="hu-HU" b="1" u="sng" dirty="0" err="1"/>
              <a:t>Sztambulba</a:t>
            </a:r>
            <a:r>
              <a:rPr lang="hu-HU" b="1" dirty="0"/>
              <a:t> (mai Isztambul) mennek Török Bálintot kiszabadítani.</a:t>
            </a:r>
          </a:p>
          <a:p>
            <a:r>
              <a:rPr lang="hu-HU" b="1" dirty="0"/>
              <a:t>Végül az </a:t>
            </a:r>
            <a:r>
              <a:rPr lang="hu-HU" b="1" u="sng" dirty="0"/>
              <a:t>egri</a:t>
            </a:r>
            <a:r>
              <a:rPr lang="hu-HU" b="1" dirty="0"/>
              <a:t> vár ostromával zárul</a:t>
            </a: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ransition>
    <p:strips dir="r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us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302</TotalTime>
  <Words>377</Words>
  <Application>Microsoft Office PowerPoint</Application>
  <PresentationFormat>Szélesvásznú</PresentationFormat>
  <Paragraphs>38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Garamond</vt:lpstr>
      <vt:lpstr>Organikus</vt:lpstr>
      <vt:lpstr>GÁRDONYI GÉZA:  EGRI CSILLAGOK</vt:lpstr>
      <vt:lpstr>A regény forrása</vt:lpstr>
      <vt:lpstr> A regény keletkezése, népszerűsége</vt:lpstr>
      <vt:lpstr> A regény műfaja</vt:lpstr>
      <vt:lpstr>A regény ideje</vt:lpstr>
      <vt:lpstr> A történelmi háttér</vt:lpstr>
      <vt:lpstr>Helyszínek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TÁJKÖLTÉSZET</dc:title>
  <dc:creator>User</dc:creator>
  <cp:lastModifiedBy>Kulcsár Fanni</cp:lastModifiedBy>
  <cp:revision>48</cp:revision>
  <dcterms:created xsi:type="dcterms:W3CDTF">2015-12-01T15:50:28Z</dcterms:created>
  <dcterms:modified xsi:type="dcterms:W3CDTF">2022-08-03T09:49:38Z</dcterms:modified>
</cp:coreProperties>
</file>