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3" r:id="rId3"/>
    <p:sldId id="266" r:id="rId4"/>
    <p:sldId id="257" r:id="rId5"/>
    <p:sldId id="258" r:id="rId6"/>
    <p:sldId id="276" r:id="rId7"/>
    <p:sldId id="259" r:id="rId8"/>
    <p:sldId id="267" r:id="rId9"/>
    <p:sldId id="260" r:id="rId10"/>
    <p:sldId id="275" r:id="rId11"/>
    <p:sldId id="268" r:id="rId12"/>
    <p:sldId id="263" r:id="rId13"/>
    <p:sldId id="271" r:id="rId14"/>
    <p:sldId id="277" r:id="rId15"/>
    <p:sldId id="272" r:id="rId16"/>
    <p:sldId id="274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66" d="100"/>
          <a:sy n="66" d="100"/>
        </p:scale>
        <p:origin x="83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02EA63-743F-4B5A-BF4C-3B048B959E22}" type="datetimeFigureOut">
              <a:rPr lang="hu-HU" smtClean="0"/>
              <a:pPr/>
              <a:t>2022. 08. 14.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271712-33A8-481F-8B3F-5ADA0A60C91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596752"/>
          </a:xfrm>
        </p:spPr>
        <p:txBody>
          <a:bodyPr>
            <a:normAutofit fontScale="55000" lnSpcReduction="20000"/>
          </a:bodyPr>
          <a:lstStyle/>
          <a:p>
            <a:endParaRPr lang="hu-HU" sz="4800" b="1" dirty="0"/>
          </a:p>
          <a:p>
            <a:r>
              <a:rPr lang="hu-HU" sz="4800" b="1" dirty="0"/>
              <a:t>VERS, LÍRA ÉS EGYÉB IRODALOMELMÉLETI</a:t>
            </a:r>
          </a:p>
          <a:p>
            <a:r>
              <a:rPr lang="hu-HU" sz="4800" b="1" dirty="0"/>
              <a:t>BORZALMAK…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6000" dirty="0">
                <a:latin typeface="Arial Rounded MT Bold" pitchFamily="34" charset="0"/>
              </a:rPr>
              <a:t>MITŐL VERS A VERS, MITŐL LÍRA A LÍRA?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gyenes fotók Olvasó nő kategóriában">
            <a:extLst>
              <a:ext uri="{FF2B5EF4-FFF2-40B4-BE49-F238E27FC236}">
                <a16:creationId xmlns:a16="http://schemas.microsoft.com/office/drawing/2014/main" id="{40925194-CCFB-1170-6F99-B56E9D329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31692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61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hu-HU" sz="4400" b="1" dirty="0">
                <a:solidFill>
                  <a:srgbClr val="FF0000"/>
                </a:solidFill>
                <a:latin typeface="Arial Rounded MT Bold" pitchFamily="34" charset="0"/>
              </a:rPr>
              <a:t>EGYEBEK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561335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Tehát:  az érzelmek.</a:t>
            </a:r>
          </a:p>
          <a:p>
            <a:r>
              <a:rPr lang="hu-HU" b="1" dirty="0"/>
              <a:t>Ezen túl a lírai művekre igaz még, hogy</a:t>
            </a:r>
            <a:r>
              <a:rPr lang="hu-HU" dirty="0"/>
              <a:t>… pontosan azok, amiket gondolatban sorolsz:</a:t>
            </a:r>
          </a:p>
          <a:p>
            <a:r>
              <a:rPr lang="hu-HU" dirty="0"/>
              <a:t>- általában </a:t>
            </a:r>
            <a:r>
              <a:rPr lang="hu-HU" b="1" dirty="0">
                <a:solidFill>
                  <a:srgbClr val="FF0000"/>
                </a:solidFill>
              </a:rPr>
              <a:t>rímelnek</a:t>
            </a:r>
            <a:r>
              <a:rPr lang="hu-HU" dirty="0"/>
              <a:t>, </a:t>
            </a:r>
          </a:p>
          <a:p>
            <a:r>
              <a:rPr lang="hu-HU" dirty="0"/>
              <a:t>-  </a:t>
            </a:r>
            <a:r>
              <a:rPr lang="hu-HU" b="1" dirty="0"/>
              <a:t>van </a:t>
            </a:r>
            <a:r>
              <a:rPr lang="hu-HU" b="1" dirty="0">
                <a:solidFill>
                  <a:srgbClr val="FF0000"/>
                </a:solidFill>
              </a:rPr>
              <a:t>ritmusuk</a:t>
            </a:r>
            <a:r>
              <a:rPr lang="hu-HU" b="1" dirty="0"/>
              <a:t> </a:t>
            </a:r>
            <a:r>
              <a:rPr lang="hu-HU" dirty="0"/>
              <a:t>(emlékszel, magyaros, ütemhangsúlyos - tarararam-tarararam-</a:t>
            </a:r>
            <a:r>
              <a:rPr lang="hu-HU" dirty="0" err="1"/>
              <a:t>ra</a:t>
            </a:r>
            <a:r>
              <a:rPr lang="hu-HU" dirty="0"/>
              <a:t>…),</a:t>
            </a:r>
          </a:p>
          <a:p>
            <a:r>
              <a:rPr lang="hu-HU" dirty="0"/>
              <a:t>- és </a:t>
            </a:r>
            <a:r>
              <a:rPr lang="hu-HU" b="1" dirty="0"/>
              <a:t>akadnak benne </a:t>
            </a:r>
            <a:r>
              <a:rPr lang="hu-HU" b="1" dirty="0">
                <a:solidFill>
                  <a:srgbClr val="FF0000"/>
                </a:solidFill>
              </a:rPr>
              <a:t>szóképek</a:t>
            </a:r>
            <a:r>
              <a:rPr lang="hu-HU" b="1" dirty="0"/>
              <a:t>, </a:t>
            </a:r>
            <a:r>
              <a:rPr lang="hu-HU" dirty="0"/>
              <a:t>(metafora, hasonlat, a diákok régi ellenségei).</a:t>
            </a:r>
          </a:p>
          <a:p>
            <a:r>
              <a:rPr lang="hu-HU" dirty="0"/>
              <a:t>A képeket a költők általában imádják. A szóképeket épp úgy, mint a </a:t>
            </a:r>
            <a:r>
              <a:rPr lang="hu-HU" b="1" dirty="0">
                <a:solidFill>
                  <a:srgbClr val="FF0000"/>
                </a:solidFill>
              </a:rPr>
              <a:t>természeti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képek</a:t>
            </a:r>
            <a:r>
              <a:rPr lang="hu-HU" dirty="0">
                <a:solidFill>
                  <a:srgbClr val="FF0000"/>
                </a:solidFill>
              </a:rPr>
              <a:t>et</a:t>
            </a:r>
            <a:r>
              <a:rPr lang="hu-HU" dirty="0"/>
              <a:t> például.</a:t>
            </a:r>
          </a:p>
          <a:p>
            <a:r>
              <a:rPr lang="hu-HU" dirty="0"/>
              <a:t>„Még nyílnak a völgyben a kerti virágok…”, kezdi Petői egyik leghíresebb versét. Gondolnád, hogy ez egy szerelmes költemény lesz? Még Júliának is úgy vallott, hogy belekeverte a tavaszt és a telet.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FF0000"/>
                </a:solidFill>
                <a:latin typeface="Arial Rounded MT Bold" pitchFamily="34" charset="0"/>
              </a:rPr>
              <a:t>MI A HELYZET A HIBRIDEKKEL?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489505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Ezt is tisztázni kell.</a:t>
            </a:r>
          </a:p>
          <a:p>
            <a:r>
              <a:rPr lang="hu-HU" dirty="0"/>
              <a:t>Mert hiszen a </a:t>
            </a:r>
            <a:r>
              <a:rPr lang="hu-HU" b="1" dirty="0"/>
              <a:t>János</a:t>
            </a:r>
            <a:r>
              <a:rPr lang="hu-HU" dirty="0"/>
              <a:t> </a:t>
            </a:r>
            <a:r>
              <a:rPr lang="hu-HU" b="1" dirty="0"/>
              <a:t>vitéz</a:t>
            </a:r>
            <a:r>
              <a:rPr lang="hu-HU" dirty="0"/>
              <a:t> és a </a:t>
            </a:r>
            <a:r>
              <a:rPr lang="hu-HU" b="1" dirty="0"/>
              <a:t>Toldi</a:t>
            </a:r>
            <a:r>
              <a:rPr lang="hu-HU" dirty="0"/>
              <a:t> is vers. Akkor ezek egyben lírai művek is? </a:t>
            </a:r>
          </a:p>
          <a:p>
            <a:r>
              <a:rPr lang="hu-HU" dirty="0"/>
              <a:t>Nem egészen, csak félig-meddig. A verses művek közt akad olyan, amelyik nemcsak egy, de </a:t>
            </a:r>
            <a:r>
              <a:rPr lang="hu-HU" b="1" dirty="0">
                <a:solidFill>
                  <a:srgbClr val="FF0000"/>
                </a:solidFill>
              </a:rPr>
              <a:t>kettő</a:t>
            </a:r>
            <a:r>
              <a:rPr lang="hu-HU" dirty="0"/>
              <a:t> (sőt három!)  </a:t>
            </a:r>
            <a:r>
              <a:rPr lang="hu-HU" b="1" dirty="0">
                <a:solidFill>
                  <a:srgbClr val="FF0000"/>
                </a:solidFill>
              </a:rPr>
              <a:t>műnembe</a:t>
            </a:r>
            <a:r>
              <a:rPr lang="hu-HU" dirty="0"/>
              <a:t> is </a:t>
            </a:r>
            <a:r>
              <a:rPr lang="hu-HU" b="1" dirty="0">
                <a:solidFill>
                  <a:srgbClr val="FF0000"/>
                </a:solidFill>
              </a:rPr>
              <a:t>sorolható</a:t>
            </a:r>
            <a:r>
              <a:rPr lang="hu-HU" dirty="0"/>
              <a:t>.</a:t>
            </a:r>
          </a:p>
          <a:p>
            <a:r>
              <a:rPr lang="hu-HU" dirty="0"/>
              <a:t>Ezek a keverékek, hibridek vagy korcsok? Egyik sem, de hogy udvariasak legyünk velük, nevezzük őket hibrideknek. </a:t>
            </a:r>
            <a:r>
              <a:rPr lang="hu-HU" dirty="0">
                <a:sym typeface="Wingdings" pitchFamily="2" charset="2"/>
              </a:rPr>
              <a:t> </a:t>
            </a:r>
            <a:endParaRPr lang="hu-HU" dirty="0"/>
          </a:p>
          <a:p>
            <a:r>
              <a:rPr lang="hu-HU" dirty="0"/>
              <a:t>Igen, ilyen a </a:t>
            </a:r>
            <a:r>
              <a:rPr lang="hu-HU" i="1" dirty="0"/>
              <a:t>Toldi</a:t>
            </a:r>
            <a:r>
              <a:rPr lang="hu-HU" dirty="0"/>
              <a:t> és a </a:t>
            </a:r>
            <a:r>
              <a:rPr lang="hu-HU" i="1" dirty="0"/>
              <a:t>János</a:t>
            </a:r>
            <a:r>
              <a:rPr lang="hu-HU" dirty="0"/>
              <a:t> </a:t>
            </a:r>
            <a:r>
              <a:rPr lang="hu-HU" i="1" dirty="0"/>
              <a:t>vitéz</a:t>
            </a:r>
            <a:r>
              <a:rPr lang="hu-HU" dirty="0"/>
              <a:t>. Ezek verses formájúak, van bennük bőven érzelem, de történetet mesélnek el. </a:t>
            </a:r>
            <a:r>
              <a:rPr lang="hu-HU" b="1" dirty="0"/>
              <a:t>Műfajuk</a:t>
            </a:r>
            <a:r>
              <a:rPr lang="hu-HU" dirty="0"/>
              <a:t>: </a:t>
            </a:r>
            <a:r>
              <a:rPr lang="hu-HU" b="1" dirty="0"/>
              <a:t>elbeszélő</a:t>
            </a:r>
            <a:r>
              <a:rPr lang="hu-HU" dirty="0"/>
              <a:t> </a:t>
            </a:r>
            <a:r>
              <a:rPr lang="hu-HU" b="1" dirty="0"/>
              <a:t>költemény</a:t>
            </a:r>
            <a:r>
              <a:rPr lang="hu-HU" dirty="0"/>
              <a:t>. Az elbeszélő költemény </a:t>
            </a:r>
            <a:r>
              <a:rPr lang="hu-HU" b="1" dirty="0"/>
              <a:t>a</a:t>
            </a:r>
            <a:r>
              <a:rPr lang="hu-HU" dirty="0"/>
              <a:t> </a:t>
            </a:r>
            <a:r>
              <a:rPr lang="hu-HU" b="1" dirty="0"/>
              <a:t>líra</a:t>
            </a:r>
            <a:r>
              <a:rPr lang="hu-HU" dirty="0"/>
              <a:t> és </a:t>
            </a:r>
            <a:r>
              <a:rPr lang="hu-HU" b="1" dirty="0"/>
              <a:t>az</a:t>
            </a:r>
            <a:r>
              <a:rPr lang="hu-HU" dirty="0"/>
              <a:t> </a:t>
            </a:r>
            <a:r>
              <a:rPr lang="hu-HU" b="1" dirty="0"/>
              <a:t>epika</a:t>
            </a:r>
            <a:r>
              <a:rPr lang="hu-HU" dirty="0"/>
              <a:t> műnemének…  </a:t>
            </a:r>
            <a:r>
              <a:rPr lang="hu-HU" b="1" dirty="0"/>
              <a:t>kereszteződése</a:t>
            </a:r>
            <a:r>
              <a:rPr lang="hu-HU" dirty="0"/>
              <a:t> – meg is találtam rá a megfelelő szót. Vagyis ide is és oda is tartozik egy kicsit.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hu-HU" sz="4400" b="1" dirty="0">
                <a:solidFill>
                  <a:srgbClr val="FF0000"/>
                </a:solidFill>
                <a:latin typeface="Arial Rounded MT Bold" pitchFamily="34" charset="0"/>
              </a:rPr>
              <a:t>MIÉRT VANNAK A VERSEK?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400600"/>
          </a:xfrm>
        </p:spPr>
        <p:txBody>
          <a:bodyPr>
            <a:normAutofit fontScale="92500" lnSpcReduction="20000"/>
          </a:bodyPr>
          <a:lstStyle/>
          <a:p>
            <a:r>
              <a:rPr lang="hu-HU"/>
              <a:t>Tényleg nem </a:t>
            </a:r>
            <a:r>
              <a:rPr lang="hu-HU" dirty="0"/>
              <a:t>azért, hogy a diáksereget kínozzák, bár sok tanítványom vélekedett eddig így.</a:t>
            </a:r>
          </a:p>
          <a:p>
            <a:r>
              <a:rPr lang="hu-HU" dirty="0"/>
              <a:t>A költő nem azért ragad tollat (ma: laptopot), és ontja a papírra vágyait. Eszébe sem juttok, ti sem, és én sem mint tanár.</a:t>
            </a:r>
          </a:p>
          <a:p>
            <a:r>
              <a:rPr lang="hu-HU" i="1" dirty="0">
                <a:solidFill>
                  <a:srgbClr val="FF0000"/>
                </a:solidFill>
              </a:rPr>
              <a:t>A költő leginkább maga miatt ír, ez a helyzet</a:t>
            </a:r>
            <a:r>
              <a:rPr lang="hu-HU" i="1" dirty="0"/>
              <a:t>. Hogy kifejezze, ami a lelkében-szívében van.</a:t>
            </a:r>
          </a:p>
          <a:p>
            <a:r>
              <a:rPr lang="hu-HU" i="1" dirty="0">
                <a:solidFill>
                  <a:srgbClr val="FF0000"/>
                </a:solidFill>
              </a:rPr>
              <a:t>De miért így, </a:t>
            </a:r>
            <a:r>
              <a:rPr lang="hu-HU" dirty="0"/>
              <a:t>képekkel, elvontan, nehezen érthetőn?</a:t>
            </a:r>
          </a:p>
          <a:p>
            <a:r>
              <a:rPr lang="hu-HU" dirty="0"/>
              <a:t>Talán mert egy az egyben nem meri vagy szeretné leírni, hogy szereti a szerelmét és utálja a gazdagokat. És mert álmodik, álmodozik és képekben gondolkodik. </a:t>
            </a:r>
          </a:p>
          <a:p>
            <a:r>
              <a:rPr lang="hu-HU" dirty="0"/>
              <a:t>Valljuk be, ilyent mit is szoktunk. Mi is mondjuk a szeretett személynek, hogy bogaram, és elképzelünk képeket. Eszünkbe jut az ellenségünk, és látunk magunk előtt egy csatajelenetet. Vagy a vágyaink, és arról olyan szavak jutnak eszünkbe, hogy békesség, öröm, madárfütty vagy a legújabb márkájú </a:t>
            </a:r>
            <a:r>
              <a:rPr lang="hu-HU" dirty="0" err="1"/>
              <a:t>teló</a:t>
            </a:r>
            <a:r>
              <a:rPr lang="hu-HU" dirty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lfirkálás, John-Lennon-Wall, Fal">
            <a:extLst>
              <a:ext uri="{FF2B5EF4-FFF2-40B4-BE49-F238E27FC236}">
                <a16:creationId xmlns:a16="http://schemas.microsoft.com/office/drawing/2014/main" id="{BC643F4D-A65D-25DB-5D28-57B2E08F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5"/>
            <a:ext cx="7128792" cy="482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089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5342B7-382D-1B72-D42A-70A84D96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  <a:latin typeface="Arial Rounded MT Bold" pitchFamily="34" charset="0"/>
              </a:rPr>
              <a:t>NEM KÍNOS VERSEKKEL FOGLALKOZNI?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F8AC84-97ED-D543-9951-FADE649218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363272" cy="5142798"/>
          </a:xfrm>
        </p:spPr>
        <p:txBody>
          <a:bodyPr/>
          <a:lstStyle/>
          <a:p>
            <a:r>
              <a:rPr lang="hu-HU" dirty="0"/>
              <a:t>Hát, nem. Az a kínos, aki ilyeneket kérdez.</a:t>
            </a:r>
          </a:p>
          <a:p>
            <a:r>
              <a:rPr lang="hu-HU" dirty="0"/>
              <a:t>Ha úgy esik jól, olvass verset.  A vers 21. századi változatai a </a:t>
            </a:r>
            <a:r>
              <a:rPr lang="hu-HU" i="1" dirty="0" err="1">
                <a:solidFill>
                  <a:srgbClr val="FF0000"/>
                </a:solidFill>
              </a:rPr>
              <a:t>slam</a:t>
            </a:r>
            <a:r>
              <a:rPr lang="hu-HU" dirty="0"/>
              <a:t> </a:t>
            </a:r>
            <a:r>
              <a:rPr lang="hu-HU" i="1" dirty="0" err="1">
                <a:solidFill>
                  <a:srgbClr val="FF0000"/>
                </a:solidFill>
              </a:rPr>
              <a:t>poetryk</a:t>
            </a:r>
            <a:r>
              <a:rPr lang="hu-HU" i="1" dirty="0">
                <a:solidFill>
                  <a:srgbClr val="FF0000"/>
                </a:solidFill>
              </a:rPr>
              <a:t>,</a:t>
            </a:r>
            <a:r>
              <a:rPr lang="hu-HU" dirty="0"/>
              <a:t> és állítom, szuperjók magyar </a:t>
            </a:r>
            <a:r>
              <a:rPr lang="hu-HU" dirty="0" err="1"/>
              <a:t>slamelők</a:t>
            </a:r>
            <a:r>
              <a:rPr lang="hu-HU" dirty="0"/>
              <a:t> is vannak. </a:t>
            </a:r>
          </a:p>
          <a:p>
            <a:r>
              <a:rPr lang="hu-HU" dirty="0"/>
              <a:t>Kutakodj, ha érdekel a téma.</a:t>
            </a:r>
          </a:p>
          <a:p>
            <a:r>
              <a:rPr lang="hu-HU" i="1" dirty="0">
                <a:solidFill>
                  <a:srgbClr val="FF0000"/>
                </a:solidFill>
              </a:rPr>
              <a:t>Írni meg aztán végképp nem kínos</a:t>
            </a:r>
            <a:r>
              <a:rPr lang="hu-HU" dirty="0"/>
              <a:t>. </a:t>
            </a:r>
          </a:p>
          <a:p>
            <a:r>
              <a:rPr lang="hu-HU" dirty="0"/>
              <a:t>Minden, ami önkifejezés, ami tőled, belőled érkezik a papírra, a festővászonra, az hasznos, nagyszerű. </a:t>
            </a:r>
          </a:p>
          <a:p>
            <a:r>
              <a:rPr lang="hu-HU" dirty="0"/>
              <a:t>S ha az értékes, és mások is szeretik – külön ajándék.</a:t>
            </a:r>
          </a:p>
          <a:p>
            <a:r>
              <a:rPr lang="hu-HU" b="1" dirty="0">
                <a:solidFill>
                  <a:srgbClr val="FF0000"/>
                </a:solidFill>
                <a:sym typeface="Wingdings" panose="05000000000000000000" pitchFamily="2" charset="2"/>
              </a:rPr>
              <a:t>   Írj, olvass örömmel!    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8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Nő, Arc, Lány, Portré, Vihar, Haj, Szél">
            <a:extLst>
              <a:ext uri="{FF2B5EF4-FFF2-40B4-BE49-F238E27FC236}">
                <a16:creationId xmlns:a16="http://schemas.microsoft.com/office/drawing/2014/main" id="{6BDB0DB7-17A5-0BDC-D40E-13709F18C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08204"/>
            <a:ext cx="7344816" cy="486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7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0025C32-597A-EE2C-3571-555AF750B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96" y="1052736"/>
            <a:ext cx="4090364" cy="3888432"/>
          </a:xfrm>
          <a:prstGeom prst="rect">
            <a:avLst/>
          </a:prstGeom>
        </p:spPr>
      </p:pic>
      <p:pic>
        <p:nvPicPr>
          <p:cNvPr id="1026" name="Picture 2" descr="Ingyenes fotók Vers kategóriában">
            <a:extLst>
              <a:ext uri="{FF2B5EF4-FFF2-40B4-BE49-F238E27FC236}">
                <a16:creationId xmlns:a16="http://schemas.microsoft.com/office/drawing/2014/main" id="{54B0DF09-1830-E1B9-0D64-02A339057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487412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08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FF0000"/>
                </a:solidFill>
                <a:latin typeface="Arial Rounded MT Bold" pitchFamily="34" charset="0"/>
              </a:rPr>
              <a:t>MINDEZ CSAK ISMÉTLÉS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Hogy mitől vers a vers, az az irodalom tantárgy </a:t>
            </a:r>
            <a:r>
              <a:rPr lang="hu-HU" b="1" dirty="0"/>
              <a:t>irodalomelméletéhez</a:t>
            </a:r>
            <a:r>
              <a:rPr lang="hu-HU" dirty="0"/>
              <a:t> tartozik.</a:t>
            </a:r>
          </a:p>
          <a:p>
            <a:r>
              <a:rPr lang="hu-HU" dirty="0"/>
              <a:t>Ami elmélet, azt nem biztos, hogy szeretjük (és sem).</a:t>
            </a:r>
          </a:p>
          <a:p>
            <a:r>
              <a:rPr lang="hu-HU" dirty="0"/>
              <a:t>Most megteszem a lehetetlen: megpróbálom közelebb hozni hozzád az elméletet. </a:t>
            </a:r>
          </a:p>
          <a:p>
            <a:r>
              <a:rPr lang="hu-HU" b="1" i="1" dirty="0"/>
              <a:t>Hogy mitől vers a vers?</a:t>
            </a:r>
          </a:p>
          <a:p>
            <a:r>
              <a:rPr lang="hu-HU" dirty="0"/>
              <a:t>Szinte hallom, ahogyan mondod:</a:t>
            </a:r>
          </a:p>
          <a:p>
            <a:r>
              <a:rPr lang="hu-HU" dirty="0"/>
              <a:t>-A </a:t>
            </a:r>
            <a:r>
              <a:rPr lang="hu-HU" b="1" dirty="0">
                <a:solidFill>
                  <a:srgbClr val="FF0000"/>
                </a:solidFill>
              </a:rPr>
              <a:t>rímtől</a:t>
            </a:r>
            <a:r>
              <a:rPr lang="hu-HU" dirty="0"/>
              <a:t>, attól, hogy </a:t>
            </a:r>
            <a:r>
              <a:rPr lang="hu-HU" b="1" dirty="0">
                <a:solidFill>
                  <a:srgbClr val="FF0000"/>
                </a:solidFill>
              </a:rPr>
              <a:t>rövidek</a:t>
            </a:r>
            <a:r>
              <a:rPr lang="hu-HU" dirty="0"/>
              <a:t> a sorok benne, </a:t>
            </a:r>
            <a:r>
              <a:rPr lang="hu-HU" b="1" dirty="0">
                <a:solidFill>
                  <a:srgbClr val="FF0000"/>
                </a:solidFill>
              </a:rPr>
              <a:t>Petőfi</a:t>
            </a:r>
            <a:r>
              <a:rPr lang="hu-HU" dirty="0"/>
              <a:t> írt verset, </a:t>
            </a:r>
            <a:r>
              <a:rPr lang="hu-HU" b="1" dirty="0">
                <a:solidFill>
                  <a:srgbClr val="FF0000"/>
                </a:solidFill>
              </a:rPr>
              <a:t>ritmusa</a:t>
            </a:r>
            <a:r>
              <a:rPr lang="hu-HU" dirty="0"/>
              <a:t> is van…</a:t>
            </a:r>
          </a:p>
          <a:p>
            <a:r>
              <a:rPr lang="hu-HU" dirty="0"/>
              <a:t>És a fentiek mind helyesek is!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  <a:latin typeface="Arial Rounded MT Bold" pitchFamily="34" charset="0"/>
              </a:rPr>
              <a:t>MI IS AZ A VERS TULAJDONKÉPPEN?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Arról nem volt szó az előző dián, hogy </a:t>
            </a:r>
            <a:r>
              <a:rPr lang="hu-HU" b="1" dirty="0"/>
              <a:t>MIRŐL SZÓL EGY VERS</a:t>
            </a:r>
            <a:r>
              <a:rPr lang="hu-HU" dirty="0"/>
              <a:t>?</a:t>
            </a:r>
          </a:p>
          <a:p>
            <a:r>
              <a:rPr lang="hu-HU" dirty="0"/>
              <a:t>Erről nagy vitákat lehet nyitni. (De jó is lenne, ha irodalmi </a:t>
            </a:r>
          </a:p>
          <a:p>
            <a:pPr>
              <a:buNone/>
            </a:pPr>
            <a:r>
              <a:rPr lang="hu-HU" dirty="0"/>
              <a:t>    kérdések miatt folytatnátok hatalmas vitákat – ez egy irodalomtanár álma. </a:t>
            </a:r>
            <a:r>
              <a:rPr lang="hu-HU" dirty="0">
                <a:sym typeface="Wingdings" pitchFamily="2" charset="2"/>
              </a:rPr>
              <a:t> )</a:t>
            </a:r>
          </a:p>
          <a:p>
            <a:r>
              <a:rPr lang="hu-HU" dirty="0">
                <a:sym typeface="Wingdings" pitchFamily="2" charset="2"/>
              </a:rPr>
              <a:t>Lehet története?  A </a:t>
            </a:r>
            <a:r>
              <a:rPr lang="hu-HU" b="1" i="1" dirty="0">
                <a:sym typeface="Wingdings" pitchFamily="2" charset="2"/>
              </a:rPr>
              <a:t>Toldinak</a:t>
            </a:r>
            <a:r>
              <a:rPr lang="hu-HU" dirty="0">
                <a:sym typeface="Wingdings" pitchFamily="2" charset="2"/>
              </a:rPr>
              <a:t> és a </a:t>
            </a:r>
            <a:r>
              <a:rPr lang="hu-HU" b="1" i="1" dirty="0">
                <a:sym typeface="Wingdings" pitchFamily="2" charset="2"/>
              </a:rPr>
              <a:t>János</a:t>
            </a:r>
            <a:r>
              <a:rPr lang="hu-HU" dirty="0">
                <a:sym typeface="Wingdings" pitchFamily="2" charset="2"/>
              </a:rPr>
              <a:t> vitéznek, ugye, volt.</a:t>
            </a:r>
          </a:p>
          <a:p>
            <a:r>
              <a:rPr lang="hu-HU" dirty="0">
                <a:sym typeface="Wingdings" pitchFamily="2" charset="2"/>
              </a:rPr>
              <a:t>De azok nem is „</a:t>
            </a:r>
            <a:r>
              <a:rPr lang="hu-HU" b="1" i="1" dirty="0">
                <a:sym typeface="Wingdings" pitchFamily="2" charset="2"/>
              </a:rPr>
              <a:t>rendes</a:t>
            </a:r>
            <a:r>
              <a:rPr lang="hu-HU" dirty="0">
                <a:sym typeface="Wingdings" pitchFamily="2" charset="2"/>
              </a:rPr>
              <a:t> </a:t>
            </a:r>
            <a:r>
              <a:rPr lang="hu-HU" b="1" i="1" dirty="0">
                <a:sym typeface="Wingdings" pitchFamily="2" charset="2"/>
              </a:rPr>
              <a:t>versek</a:t>
            </a:r>
            <a:r>
              <a:rPr lang="hu-HU" dirty="0">
                <a:sym typeface="Wingdings" pitchFamily="2" charset="2"/>
              </a:rPr>
              <a:t>”, mondhatjuk.</a:t>
            </a:r>
          </a:p>
          <a:p>
            <a:r>
              <a:rPr lang="hu-HU" dirty="0">
                <a:sym typeface="Wingdings" pitchFamily="2" charset="2"/>
              </a:rPr>
              <a:t>De azok! – jelentem.</a:t>
            </a:r>
          </a:p>
          <a:p>
            <a:r>
              <a:rPr lang="hu-HU" dirty="0">
                <a:sym typeface="Wingdings" pitchFamily="2" charset="2"/>
              </a:rPr>
              <a:t>Merthogy: ha egy irodalmi mű </a:t>
            </a:r>
            <a:r>
              <a:rPr lang="hu-HU" dirty="0" err="1">
                <a:sym typeface="Wingdings" pitchFamily="2" charset="2"/>
              </a:rPr>
              <a:t>VERS-es</a:t>
            </a:r>
            <a:r>
              <a:rPr lang="hu-HU" dirty="0">
                <a:sym typeface="Wingdings" pitchFamily="2" charset="2"/>
              </a:rPr>
              <a:t>, az csupán azt jelenti: rövidebb sorokban van írva. Vagyis ez egy </a:t>
            </a:r>
            <a:r>
              <a:rPr lang="hu-HU" b="1" dirty="0">
                <a:solidFill>
                  <a:srgbClr val="FF0000"/>
                </a:solidFill>
                <a:sym typeface="Wingdings" pitchFamily="2" charset="2"/>
              </a:rPr>
              <a:t>formai</a:t>
            </a:r>
            <a:r>
              <a:rPr lang="hu-HU" dirty="0">
                <a:sym typeface="Wingdings" pitchFamily="2" charset="2"/>
              </a:rPr>
              <a:t>, </a:t>
            </a:r>
            <a:r>
              <a:rPr lang="hu-HU" dirty="0">
                <a:solidFill>
                  <a:srgbClr val="FF0000"/>
                </a:solidFill>
                <a:sym typeface="Wingdings" pitchFamily="2" charset="2"/>
              </a:rPr>
              <a:t>külső</a:t>
            </a:r>
            <a:r>
              <a:rPr lang="hu-HU" dirty="0">
                <a:sym typeface="Wingdings" pitchFamily="2" charset="2"/>
              </a:rPr>
              <a:t> </a:t>
            </a:r>
            <a:r>
              <a:rPr lang="hu-HU" b="1" dirty="0">
                <a:solidFill>
                  <a:srgbClr val="FF0000"/>
                </a:solidFill>
                <a:sym typeface="Wingdings" pitchFamily="2" charset="2"/>
              </a:rPr>
              <a:t>dolog</a:t>
            </a:r>
            <a:r>
              <a:rPr lang="hu-HU" dirty="0">
                <a:sym typeface="Wingdings" pitchFamily="2" charset="2"/>
              </a:rPr>
              <a:t>.</a:t>
            </a:r>
          </a:p>
          <a:p>
            <a:r>
              <a:rPr lang="hu-HU" b="1" i="1" u="sng" dirty="0">
                <a:sym typeface="Wingdings" pitchFamily="2" charset="2"/>
              </a:rPr>
              <a:t>A párja:  a próza </a:t>
            </a:r>
            <a:r>
              <a:rPr lang="hu-HU" dirty="0">
                <a:sym typeface="Wingdings" pitchFamily="2" charset="2"/>
              </a:rPr>
              <a:t>– az úgy íródott, ahogy fogalmazni szoktunk, margótól margóig.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FF0000"/>
                </a:solidFill>
                <a:latin typeface="Arial Rounded MT Bold" pitchFamily="34" charset="0"/>
              </a:rPr>
              <a:t>A FORMÁN TÚL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Amit </a:t>
            </a:r>
            <a:r>
              <a:rPr lang="hu-HU" b="1" u="sng" dirty="0"/>
              <a:t>versnek</a:t>
            </a:r>
            <a:r>
              <a:rPr lang="hu-HU" dirty="0"/>
              <a:t> mondunk, az tehát </a:t>
            </a:r>
            <a:r>
              <a:rPr lang="hu-HU" b="1" u="sng" dirty="0"/>
              <a:t>rövid</a:t>
            </a:r>
            <a:r>
              <a:rPr lang="hu-HU" dirty="0"/>
              <a:t> </a:t>
            </a:r>
            <a:r>
              <a:rPr lang="hu-HU" b="1" u="sng" dirty="0"/>
              <a:t>sorokban</a:t>
            </a:r>
            <a:r>
              <a:rPr lang="hu-HU" dirty="0"/>
              <a:t> íródott, mint egy levél vagy egy novella.</a:t>
            </a:r>
          </a:p>
          <a:p>
            <a:r>
              <a:rPr lang="hu-HU" dirty="0"/>
              <a:t>De akkor mitől vers a vers és líra a líra? </a:t>
            </a:r>
          </a:p>
          <a:p>
            <a:r>
              <a:rPr lang="hu-HU" dirty="0"/>
              <a:t>Elárulom: a versesség formai dolog, de </a:t>
            </a:r>
            <a:r>
              <a:rPr lang="hu-HU" i="1" u="sng" dirty="0"/>
              <a:t>a</a:t>
            </a:r>
            <a:r>
              <a:rPr lang="hu-HU" dirty="0"/>
              <a:t> </a:t>
            </a:r>
            <a:r>
              <a:rPr lang="hu-HU" i="1" u="sng" dirty="0"/>
              <a:t>titok</a:t>
            </a:r>
            <a:r>
              <a:rPr lang="hu-HU" dirty="0"/>
              <a:t> nem ebben rejlik. Hanem a </a:t>
            </a:r>
            <a:r>
              <a:rPr lang="hu-HU" i="1" u="sng" dirty="0"/>
              <a:t>tartalomban</a:t>
            </a:r>
            <a:r>
              <a:rPr lang="hu-HU" dirty="0"/>
              <a:t>! </a:t>
            </a:r>
          </a:p>
          <a:p>
            <a:r>
              <a:rPr lang="hu-HU" dirty="0"/>
              <a:t>És a tartalom alapján </a:t>
            </a:r>
            <a:r>
              <a:rPr lang="hu-HU" b="1" dirty="0"/>
              <a:t>minden</a:t>
            </a:r>
            <a:r>
              <a:rPr lang="hu-HU" dirty="0"/>
              <a:t> </a:t>
            </a:r>
            <a:r>
              <a:rPr lang="hu-HU" b="1" dirty="0"/>
              <a:t>irodalmi</a:t>
            </a:r>
            <a:r>
              <a:rPr lang="hu-HU" dirty="0"/>
              <a:t> </a:t>
            </a:r>
            <a:r>
              <a:rPr lang="hu-HU" b="1" dirty="0"/>
              <a:t>művet</a:t>
            </a:r>
            <a:r>
              <a:rPr lang="hu-HU" dirty="0"/>
              <a:t> be lehet tuszkolni  a </a:t>
            </a:r>
            <a:r>
              <a:rPr lang="hu-HU" b="1" dirty="0" err="1"/>
              <a:t>műnemek</a:t>
            </a:r>
            <a:r>
              <a:rPr lang="hu-HU" dirty="0"/>
              <a:t> kategóriáiba.</a:t>
            </a:r>
          </a:p>
          <a:p>
            <a:r>
              <a:rPr lang="hu-HU" dirty="0"/>
              <a:t>Ebből </a:t>
            </a:r>
            <a:r>
              <a:rPr lang="hu-HU" b="1" dirty="0"/>
              <a:t>3</a:t>
            </a:r>
            <a:r>
              <a:rPr lang="hu-HU" dirty="0"/>
              <a:t> van, vagyis három db </a:t>
            </a:r>
            <a:r>
              <a:rPr lang="hu-HU" dirty="0" err="1"/>
              <a:t>műnem</a:t>
            </a:r>
            <a:r>
              <a:rPr lang="hu-HU" dirty="0"/>
              <a:t> létezik: </a:t>
            </a:r>
            <a:r>
              <a:rPr lang="hu-HU" b="1" dirty="0">
                <a:solidFill>
                  <a:srgbClr val="FF0000"/>
                </a:solidFill>
              </a:rPr>
              <a:t>líra</a:t>
            </a:r>
            <a:r>
              <a:rPr lang="hu-HU" dirty="0">
                <a:solidFill>
                  <a:srgbClr val="FF0000"/>
                </a:solidFill>
              </a:rPr>
              <a:t>, </a:t>
            </a:r>
            <a:r>
              <a:rPr lang="hu-HU" b="1" dirty="0">
                <a:solidFill>
                  <a:srgbClr val="FF0000"/>
                </a:solidFill>
              </a:rPr>
              <a:t>dráma</a:t>
            </a:r>
            <a:r>
              <a:rPr lang="hu-HU" dirty="0">
                <a:solidFill>
                  <a:srgbClr val="FF0000"/>
                </a:solidFill>
              </a:rPr>
              <a:t> és </a:t>
            </a:r>
            <a:r>
              <a:rPr lang="hu-HU" b="1" dirty="0">
                <a:solidFill>
                  <a:srgbClr val="FF0000"/>
                </a:solidFill>
              </a:rPr>
              <a:t>epika</a:t>
            </a:r>
            <a:r>
              <a:rPr lang="hu-HU" dirty="0">
                <a:solidFill>
                  <a:srgbClr val="FF0000"/>
                </a:solidFill>
              </a:rPr>
              <a:t>.</a:t>
            </a:r>
          </a:p>
          <a:p>
            <a:r>
              <a:rPr lang="hu-HU" dirty="0"/>
              <a:t>Jól sejted, a </a:t>
            </a:r>
            <a:r>
              <a:rPr lang="hu-HU" dirty="0" err="1"/>
              <a:t>VERSnek</a:t>
            </a:r>
            <a:r>
              <a:rPr lang="hu-HU" dirty="0"/>
              <a:t> a </a:t>
            </a:r>
            <a:r>
              <a:rPr lang="hu-HU" dirty="0" err="1"/>
              <a:t>LÍRÁhoz</a:t>
            </a:r>
            <a:r>
              <a:rPr lang="hu-HU" dirty="0"/>
              <a:t> van köze.</a:t>
            </a:r>
          </a:p>
          <a:p>
            <a:r>
              <a:rPr lang="hu-HU" b="1" dirty="0"/>
              <a:t>Ami verses, az lírai?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lírikus vallomása: a vers&quot; - Cultura.hu">
            <a:extLst>
              <a:ext uri="{FF2B5EF4-FFF2-40B4-BE49-F238E27FC236}">
                <a16:creationId xmlns:a16="http://schemas.microsoft.com/office/drawing/2014/main" id="{64E06B3F-EA92-0946-C5D2-F911A44EC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2855"/>
            <a:ext cx="6552728" cy="64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72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-459432"/>
            <a:ext cx="7772400" cy="1877070"/>
          </a:xfrm>
        </p:spPr>
        <p:txBody>
          <a:bodyPr>
            <a:noAutofit/>
          </a:bodyPr>
          <a:lstStyle/>
          <a:p>
            <a:br>
              <a:rPr lang="hu-HU" sz="2800" b="1" dirty="0">
                <a:solidFill>
                  <a:srgbClr val="FF0000"/>
                </a:solidFill>
                <a:latin typeface="Arial Rounded MT Bold" pitchFamily="34" charset="0"/>
              </a:rPr>
            </a:br>
            <a:br>
              <a:rPr lang="hu-HU" sz="2800" b="1" dirty="0">
                <a:solidFill>
                  <a:srgbClr val="FF0000"/>
                </a:solidFill>
                <a:latin typeface="Arial Rounded MT Bold" pitchFamily="34" charset="0"/>
              </a:rPr>
            </a:br>
            <a:br>
              <a:rPr lang="hu-HU" sz="2800" b="1" dirty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hu-HU" sz="3200" b="1" dirty="0">
                <a:solidFill>
                  <a:srgbClr val="FF0000"/>
                </a:solidFill>
                <a:latin typeface="Arial Rounded MT Bold" pitchFamily="34" charset="0"/>
              </a:rPr>
              <a:t>MIUTÁN JÓL ÖSSZEKEVEREDTÉL…</a:t>
            </a:r>
            <a:br>
              <a:rPr lang="hu-HU" sz="3200" b="1" dirty="0">
                <a:solidFill>
                  <a:srgbClr val="FF0000"/>
                </a:solidFill>
                <a:latin typeface="Arial Rounded MT Bold" pitchFamily="34" charset="0"/>
              </a:rPr>
            </a:br>
            <a:endParaRPr lang="hu-HU" sz="32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Nem. </a:t>
            </a:r>
            <a:r>
              <a:rPr lang="hu-HU" b="1" dirty="0"/>
              <a:t>Minden lírai mű verses, de nem minden verses lírai.</a:t>
            </a:r>
          </a:p>
          <a:p>
            <a:r>
              <a:rPr lang="hu-HU" dirty="0"/>
              <a:t>Ezt érdemes így megjegyezni…</a:t>
            </a:r>
          </a:p>
          <a:p>
            <a:r>
              <a:rPr lang="hu-HU" dirty="0"/>
              <a:t>És azt is: </a:t>
            </a:r>
            <a:r>
              <a:rPr lang="hu-HU" b="1" dirty="0"/>
              <a:t>az </a:t>
            </a:r>
            <a:r>
              <a:rPr lang="hu-HU" b="1" dirty="0">
                <a:solidFill>
                  <a:srgbClr val="FF0000"/>
                </a:solidFill>
              </a:rPr>
              <a:t>irodalmi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művek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formájuk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szerint</a:t>
            </a:r>
            <a:r>
              <a:rPr lang="hu-HU" b="1" dirty="0"/>
              <a:t> lehetnek: </a:t>
            </a:r>
            <a:r>
              <a:rPr lang="hu-HU" b="1" dirty="0">
                <a:solidFill>
                  <a:srgbClr val="FF0000"/>
                </a:solidFill>
              </a:rPr>
              <a:t>prózaiak</a:t>
            </a:r>
            <a:r>
              <a:rPr lang="hu-HU" b="1" dirty="0"/>
              <a:t> </a:t>
            </a:r>
            <a:r>
              <a:rPr lang="hu-HU" dirty="0"/>
              <a:t>(emlékezz:  margótól margóig írott..) </a:t>
            </a:r>
            <a:r>
              <a:rPr lang="hu-HU" b="1" dirty="0"/>
              <a:t>és </a:t>
            </a:r>
            <a:r>
              <a:rPr lang="hu-HU" b="1" dirty="0">
                <a:solidFill>
                  <a:srgbClr val="FF0000"/>
                </a:solidFill>
              </a:rPr>
              <a:t>versesek</a:t>
            </a:r>
            <a:r>
              <a:rPr lang="hu-HU" b="1" dirty="0"/>
              <a:t> </a:t>
            </a:r>
            <a:r>
              <a:rPr lang="hu-HU" dirty="0"/>
              <a:t>(rövidek).</a:t>
            </a:r>
          </a:p>
          <a:p>
            <a:r>
              <a:rPr lang="hu-HU" dirty="0"/>
              <a:t>És azt is, hogy: </a:t>
            </a:r>
            <a:r>
              <a:rPr lang="hu-HU" b="1" dirty="0"/>
              <a:t>az irodalmi művek </a:t>
            </a:r>
            <a:r>
              <a:rPr lang="hu-HU" b="1" dirty="0">
                <a:solidFill>
                  <a:srgbClr val="FF0000"/>
                </a:solidFill>
              </a:rPr>
              <a:t>tartalom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szerint</a:t>
            </a:r>
            <a:r>
              <a:rPr lang="hu-HU" b="1" dirty="0"/>
              <a:t> a </a:t>
            </a:r>
            <a:r>
              <a:rPr lang="hu-HU" b="1" dirty="0">
                <a:solidFill>
                  <a:srgbClr val="FF0000"/>
                </a:solidFill>
              </a:rPr>
              <a:t>líra</a:t>
            </a:r>
            <a:r>
              <a:rPr lang="hu-HU" b="1" dirty="0"/>
              <a:t>, a </a:t>
            </a:r>
            <a:r>
              <a:rPr lang="hu-HU" b="1" dirty="0">
                <a:solidFill>
                  <a:srgbClr val="FF0000"/>
                </a:solidFill>
              </a:rPr>
              <a:t>dráma</a:t>
            </a:r>
            <a:r>
              <a:rPr lang="hu-HU" b="1" dirty="0"/>
              <a:t> és az </a:t>
            </a:r>
            <a:r>
              <a:rPr lang="hu-HU" b="1" dirty="0">
                <a:solidFill>
                  <a:srgbClr val="FF0000"/>
                </a:solidFill>
              </a:rPr>
              <a:t>epika</a:t>
            </a:r>
            <a:r>
              <a:rPr lang="hu-HU" b="1" dirty="0"/>
              <a:t> </a:t>
            </a:r>
            <a:r>
              <a:rPr lang="hu-HU" b="1" dirty="0" err="1">
                <a:solidFill>
                  <a:srgbClr val="FF0000"/>
                </a:solidFill>
              </a:rPr>
              <a:t>műnemébe</a:t>
            </a:r>
            <a:r>
              <a:rPr lang="hu-HU" b="1" dirty="0"/>
              <a:t> sorolhatók be.</a:t>
            </a:r>
          </a:p>
          <a:p>
            <a:r>
              <a:rPr lang="hu-HU" dirty="0"/>
              <a:t>És azt is, hogy </a:t>
            </a:r>
            <a:r>
              <a:rPr lang="hu-HU" b="1" dirty="0"/>
              <a:t>a műnemeken belül léteznek a műfajok.</a:t>
            </a:r>
          </a:p>
          <a:p>
            <a:r>
              <a:rPr lang="hu-HU" b="1" dirty="0"/>
              <a:t>A </a:t>
            </a:r>
            <a:r>
              <a:rPr lang="hu-HU" b="1" dirty="0">
                <a:solidFill>
                  <a:srgbClr val="FF0000"/>
                </a:solidFill>
              </a:rPr>
              <a:t>lírán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belül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pl</a:t>
            </a:r>
            <a:r>
              <a:rPr lang="hu-HU" b="1" dirty="0"/>
              <a:t>. a </a:t>
            </a:r>
            <a:r>
              <a:rPr lang="hu-HU" b="1" dirty="0">
                <a:solidFill>
                  <a:srgbClr val="FF0000"/>
                </a:solidFill>
              </a:rPr>
              <a:t>himnusz</a:t>
            </a:r>
            <a:r>
              <a:rPr lang="hu-HU" b="1" dirty="0"/>
              <a:t>, a </a:t>
            </a:r>
            <a:r>
              <a:rPr lang="hu-HU" b="1" dirty="0">
                <a:solidFill>
                  <a:srgbClr val="FF0000"/>
                </a:solidFill>
              </a:rPr>
              <a:t>dal</a:t>
            </a:r>
            <a:r>
              <a:rPr lang="hu-HU" b="1" dirty="0"/>
              <a:t>, az epigramma, az elégia </a:t>
            </a:r>
            <a:r>
              <a:rPr lang="hu-HU" b="1" dirty="0">
                <a:solidFill>
                  <a:srgbClr val="FF0000"/>
                </a:solidFill>
              </a:rPr>
              <a:t>stb</a:t>
            </a:r>
            <a:r>
              <a:rPr lang="hu-HU" b="1" dirty="0"/>
              <a:t>. műfaja.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FF0000"/>
                </a:solidFill>
                <a:latin typeface="Arial Rounded MT Bold" pitchFamily="34" charset="0"/>
              </a:rPr>
              <a:t>ÉRZELMEK VAGY GONDOLATOK, avagy mitől líra a líra?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/>
              <a:t>Mitől líra a lírai alkotás?</a:t>
            </a:r>
          </a:p>
          <a:p>
            <a:r>
              <a:rPr lang="hu-HU" dirty="0"/>
              <a:t>Mint pl. az Anyám tyúkja, a Nemzeti dal, a Mama, a Családi kör – olyanokat írtam, amelyeket remélhetőleg mindenki ismer.</a:t>
            </a:r>
          </a:p>
          <a:p>
            <a:r>
              <a:rPr lang="hu-HU" dirty="0"/>
              <a:t>Attól biztosan, hogy versesek, mert ugye: </a:t>
            </a:r>
            <a:r>
              <a:rPr lang="hu-HU" b="1" dirty="0"/>
              <a:t>minden lírai mű verses.</a:t>
            </a:r>
          </a:p>
          <a:p>
            <a:r>
              <a:rPr lang="hu-HU" dirty="0"/>
              <a:t>És még? Ha megnézitek, mindre igaz, hogy: </a:t>
            </a:r>
            <a:r>
              <a:rPr lang="hu-HU" b="1" dirty="0">
                <a:solidFill>
                  <a:srgbClr val="FF0000"/>
                </a:solidFill>
              </a:rPr>
              <a:t>érzelmesek</a:t>
            </a:r>
            <a:r>
              <a:rPr lang="hu-HU" dirty="0"/>
              <a:t>, tele vannak kedvességgel, lelkesedéssel, humorral, de ha egy szerelmes verset idéztem volna, akkor: szenvedéllyel.</a:t>
            </a:r>
          </a:p>
          <a:p>
            <a:r>
              <a:rPr lang="hu-HU" dirty="0"/>
              <a:t>Persze azért </a:t>
            </a:r>
            <a:r>
              <a:rPr lang="hu-HU" b="1" dirty="0"/>
              <a:t>az</a:t>
            </a:r>
            <a:r>
              <a:rPr lang="hu-HU" dirty="0"/>
              <a:t> </a:t>
            </a:r>
            <a:r>
              <a:rPr lang="hu-HU" b="1" dirty="0"/>
              <a:t>is</a:t>
            </a:r>
            <a:r>
              <a:rPr lang="hu-HU" dirty="0"/>
              <a:t> </a:t>
            </a:r>
            <a:r>
              <a:rPr lang="hu-HU" b="1" dirty="0"/>
              <a:t>igaz</a:t>
            </a:r>
            <a:r>
              <a:rPr lang="hu-HU" dirty="0"/>
              <a:t>, </a:t>
            </a:r>
            <a:r>
              <a:rPr lang="hu-HU" b="1" dirty="0"/>
              <a:t>hogy</a:t>
            </a:r>
            <a:r>
              <a:rPr lang="hu-HU" dirty="0"/>
              <a:t> </a:t>
            </a:r>
            <a:r>
              <a:rPr lang="hu-HU" b="1" dirty="0"/>
              <a:t>gondolatokat</a:t>
            </a:r>
            <a:r>
              <a:rPr lang="hu-HU" dirty="0"/>
              <a:t> </a:t>
            </a:r>
            <a:r>
              <a:rPr lang="hu-HU" b="1" dirty="0"/>
              <a:t>ébresztenek</a:t>
            </a:r>
            <a:r>
              <a:rPr lang="hu-HU" dirty="0"/>
              <a:t>. De nem annyira jellemző a lírára. A tuti, hogy érzelmesek – ez a legfontosabb.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82154"/>
          </a:xfrm>
        </p:spPr>
        <p:txBody>
          <a:bodyPr>
            <a:noAutofit/>
          </a:bodyPr>
          <a:lstStyle/>
          <a:p>
            <a:r>
              <a:rPr lang="hu-HU" b="1" dirty="0">
                <a:solidFill>
                  <a:srgbClr val="FF0000"/>
                </a:solidFill>
                <a:latin typeface="Arial Rounded MT Bold" pitchFamily="34" charset="0"/>
              </a:rPr>
              <a:t>A LÍRAI ÉN ÉRZELMI MEGNYILVÁNULÁSAI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417638"/>
            <a:ext cx="8492480" cy="4855170"/>
          </a:xfrm>
        </p:spPr>
        <p:txBody>
          <a:bodyPr>
            <a:normAutofit lnSpcReduction="10000"/>
          </a:bodyPr>
          <a:lstStyle/>
          <a:p>
            <a:endParaRPr lang="hu-HU" b="1" dirty="0"/>
          </a:p>
          <a:p>
            <a:r>
              <a:rPr lang="hu-HU" b="1" dirty="0"/>
              <a:t>A költőt úgy hívjuk a versben, hogy </a:t>
            </a:r>
            <a:r>
              <a:rPr lang="hu-HU" b="1" i="1" dirty="0">
                <a:solidFill>
                  <a:srgbClr val="FF0000"/>
                </a:solidFill>
              </a:rPr>
              <a:t>lírai én</a:t>
            </a:r>
            <a:r>
              <a:rPr lang="hu-HU" b="1" dirty="0"/>
              <a:t>.</a:t>
            </a:r>
          </a:p>
          <a:p>
            <a:endParaRPr lang="hu-HU" dirty="0"/>
          </a:p>
          <a:p>
            <a:r>
              <a:rPr lang="hu-HU" dirty="0"/>
              <a:t>Ez a lírai én nagyon sokszor </a:t>
            </a:r>
            <a:r>
              <a:rPr lang="hu-HU" i="1" u="sng" dirty="0"/>
              <a:t>azért nyilatkozik meg, hogy </a:t>
            </a:r>
            <a:r>
              <a:rPr lang="hu-HU" dirty="0"/>
              <a:t>elmondja bánatát. </a:t>
            </a:r>
            <a:r>
              <a:rPr lang="hu-HU" b="1" dirty="0"/>
              <a:t>Például</a:t>
            </a:r>
            <a:r>
              <a:rPr lang="hu-HU" dirty="0"/>
              <a:t> a szerelmit. Vagy hogy kifejtse, mennyire örvend a tavasznak. Vagy hogy leírja: amúgy az egész Magyarország azért ér valamit, mert ő benne lakik. (Ilyen költő volt pl. Janus Pannonius vagy Ady Endre.) Vagyis a lírai én büszke magára.  Lehet, hogy teljes joggal, de az is lehet, hogy kicsit beképzelt. Ezt nem tudhatjuk. Vagy elmondja, mennyire utálja a királyokat és imádja az ő Júliáját – mint pl. Petőfi. Ilyesmi. Csupa-csupa érzelmi megnyilvánulás. 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242</TotalTime>
  <Words>1175</Words>
  <Application>Microsoft Office PowerPoint</Application>
  <PresentationFormat>Diavetítés a képernyőre (4:3 oldalarány)</PresentationFormat>
  <Paragraphs>76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Franklin Gothic Book</vt:lpstr>
      <vt:lpstr>Perpetua</vt:lpstr>
      <vt:lpstr>Wingdings 2</vt:lpstr>
      <vt:lpstr>Részvény</vt:lpstr>
      <vt:lpstr>MITŐL VERS A VERS, MITŐL LÍRA A LÍRA?</vt:lpstr>
      <vt:lpstr>PowerPoint-bemutató</vt:lpstr>
      <vt:lpstr>MINDEZ CSAK ISMÉTLÉS</vt:lpstr>
      <vt:lpstr>MI IS AZ A VERS TULAJDONKÉPPEN?</vt:lpstr>
      <vt:lpstr>A FORMÁN TÚL</vt:lpstr>
      <vt:lpstr>PowerPoint-bemutató</vt:lpstr>
      <vt:lpstr>   MIUTÁN JÓL ÖSSZEKEVEREDTÉL… </vt:lpstr>
      <vt:lpstr>ÉRZELMEK VAGY GONDOLATOK, avagy mitől líra a líra?</vt:lpstr>
      <vt:lpstr>A LÍRAI ÉN ÉRZELMI MEGNYILVÁNULÁSAI</vt:lpstr>
      <vt:lpstr>PowerPoint-bemutató</vt:lpstr>
      <vt:lpstr>EGYEBEK</vt:lpstr>
      <vt:lpstr>MI A HELYZET A HIBRIDEKKEL?</vt:lpstr>
      <vt:lpstr>MIÉRT VANNAK A VERSEK?</vt:lpstr>
      <vt:lpstr>PowerPoint-bemutató</vt:lpstr>
      <vt:lpstr>NEM KÍNOS VERSEKKEL FOGLALKOZNI?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IRODALOMELMÉLT 3.</dc:title>
  <dc:creator>User</dc:creator>
  <cp:lastModifiedBy>Kulcsár Fanni</cp:lastModifiedBy>
  <cp:revision>53</cp:revision>
  <dcterms:created xsi:type="dcterms:W3CDTF">2020-04-09T18:26:41Z</dcterms:created>
  <dcterms:modified xsi:type="dcterms:W3CDTF">2022-08-14T15:41:23Z</dcterms:modified>
</cp:coreProperties>
</file>